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sldIdLst>
    <p:sldId id="259" r:id="rId2"/>
    <p:sldId id="260" r:id="rId3"/>
    <p:sldId id="261" r:id="rId4"/>
    <p:sldId id="262" r:id="rId5"/>
    <p:sldId id="263" r:id="rId6"/>
    <p:sldId id="268" r:id="rId7"/>
    <p:sldId id="269" r:id="rId8"/>
    <p:sldId id="264" r:id="rId9"/>
    <p:sldId id="265" r:id="rId10"/>
    <p:sldId id="266" r:id="rId11"/>
    <p:sldId id="267" r:id="rId12"/>
  </p:sldIdLst>
  <p:sldSz cx="18288000" cy="10287000"/>
  <p:notesSz cx="18288000" cy="10287000"/>
  <p:embeddedFontLst>
    <p:embeddedFont>
      <p:font typeface="Lucida Calligraphy" panose="03010101010101010101" pitchFamily="66" charset="0"/>
      <p:regular r:id="rId13"/>
    </p:embeddedFont>
    <p:embeddedFont>
      <p:font typeface="Manrope" pitchFamily="2" charset="0"/>
      <p:regular r:id="rId14"/>
    </p:embeddedFont>
    <p:embeddedFont>
      <p:font typeface="Montserrat" panose="00000500000000000000" pitchFamily="2" charset="-52"/>
      <p:regular r:id="rId15"/>
      <p:bold r:id="rId16"/>
      <p:italic r:id="rId17"/>
      <p:boldItalic r:id="rId18"/>
    </p:embeddedFont>
    <p:embeddedFont>
      <p:font typeface="Open Sans SemiBold" pitchFamily="2" charset="0"/>
      <p:bold r:id="rId19"/>
      <p:boldItalic r:id="rId20"/>
    </p:embeddedFont>
  </p:embeddedFontLst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  <p:extLst>
    <p:ext uri="{EFAFB233-063F-42B5-8137-9DF3F51BA10A}">
      <p15:sldGuideLst xmlns:p15="http://schemas.microsoft.com/office/powerpoint/2012/main">
        <p15:guide id="1" pos="360">
          <p15:clr>
            <a:srgbClr val="A4A3A4"/>
          </p15:clr>
        </p15:guide>
        <p15:guide id="2" pos="11160">
          <p15:clr>
            <a:srgbClr val="A4A3A4"/>
          </p15:clr>
        </p15:guide>
        <p15:guide id="3" orient="horz" pos="360">
          <p15:clr>
            <a:srgbClr val="A4A3A4"/>
          </p15:clr>
        </p15:guide>
        <p15:guide id="4" orient="horz" pos="1080">
          <p15:clr>
            <a:srgbClr val="A4A3A4"/>
          </p15:clr>
        </p15:guide>
        <p15:guide id="5" pos="480">
          <p15:clr>
            <a:srgbClr val="A4A3A4"/>
          </p15:clr>
        </p15:guide>
        <p15:guide id="6" orient="horz" pos="8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900" y="54"/>
      </p:cViewPr>
      <p:guideLst>
        <p:guide pos="360"/>
        <p:guide pos="11160"/>
        <p:guide orient="horz" pos="360"/>
        <p:guide orient="horz" pos="1080"/>
        <p:guide pos="480"/>
        <p:guide orient="horz" pos="8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DEFAULT" userDrawn="1">
  <p:cSld name="DEFAU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slide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>
            <a:spLocks noGrp="1"/>
          </p:cNvSpPr>
          <p:nvPr>
            <p:ph type="ctrTitle"/>
          </p:nvPr>
        </p:nvSpPr>
        <p:spPr bwMode="auto">
          <a:xfrm>
            <a:off x="623416" y="1489150"/>
            <a:ext cx="17041200" cy="4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>
            <a:pPr>
              <a:defRPr/>
            </a:pPr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subTitle" idx="1"/>
          </p:nvPr>
        </p:nvSpPr>
        <p:spPr bwMode="auto">
          <a:xfrm>
            <a:off x="623400" y="5668250"/>
            <a:ext cx="17041200" cy="1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pPr>
              <a:defRPr/>
            </a:pPr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 bwMode="auto"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</a:defRPr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</p:sldLayoutIdLst>
  <p:hf sldNum="0" hdr="0" ftr="0" dt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3.png"/><Relationship Id="rId7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1" name="Google Shape;91;p21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92" name="Google Shape;92;p21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1"/>
          <p:cNvSpPr txBox="1"/>
          <p:nvPr/>
        </p:nvSpPr>
        <p:spPr bwMode="auto">
          <a:xfrm>
            <a:off x="3398550" y="5882192"/>
            <a:ext cx="11490900" cy="21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3300" tIns="123300" rIns="123300" bIns="123300" anchor="ctr" anchorCtr="0">
            <a:noAutofit/>
          </a:bodyPr>
          <a:lstStyle/>
          <a:p>
            <a:pPr lvl="0" algn="ctr">
              <a:lnSpc>
                <a:spcPct val="114999"/>
              </a:lnSpc>
              <a:spcBef>
                <a:spcPts val="1349"/>
              </a:spcBef>
              <a:spcAft>
                <a:spcPts val="1349"/>
              </a:spcAft>
              <a:buSzPts val="4046"/>
              <a:defRPr/>
            </a:pPr>
            <a:r>
              <a:rPr lang="en-US" sz="4400" dirty="0">
                <a:latin typeface="Lucida Calligraphy" panose="03010101010101010101" pitchFamily="66" charset="0"/>
              </a:rPr>
              <a:t>c00l_girls_2015</a:t>
            </a:r>
            <a:endParaRPr sz="4400" b="1" i="0" u="none" strike="noStrike" cap="none" dirty="0">
              <a:solidFill>
                <a:srgbClr val="5D39F5"/>
              </a:solidFill>
              <a:highlight>
                <a:srgbClr val="FF00FF"/>
              </a:highlight>
              <a:latin typeface="Lucida Calligraphy" panose="03010101010101010101" pitchFamily="66" charset="0"/>
              <a:ea typeface="Manrope"/>
              <a:cs typeface="Manrope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EDBDF60-C0B6-15EA-D71A-4DDD921C3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7383" y="2175287"/>
            <a:ext cx="3706905" cy="37069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48" name="Google Shape;148;p28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Команда и контакты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49" name="Google Shape;149;p28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8"/>
          <p:cNvSpPr txBox="1"/>
          <p:nvPr/>
        </p:nvSpPr>
        <p:spPr bwMode="auto">
          <a:xfrm>
            <a:off x="136486" y="5321586"/>
            <a:ext cx="3755400" cy="107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92500" lnSpcReduction="20000"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Камкина 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Ольга</a:t>
            </a:r>
            <a:endParaRPr sz="31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152" name="Google Shape;152;p28"/>
          <p:cNvSpPr txBox="1"/>
          <p:nvPr/>
        </p:nvSpPr>
        <p:spPr bwMode="auto">
          <a:xfrm>
            <a:off x="630823" y="6323698"/>
            <a:ext cx="30084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77500" lnSpcReduction="20000"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" sz="28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Менеджер</a:t>
            </a:r>
            <a:endParaRPr sz="28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1890"/>
              </a:spcBef>
              <a:spcAft>
                <a:spcPts val="1890"/>
              </a:spcAft>
              <a:buNone/>
              <a:defRPr/>
            </a:pP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+7 (921) 815-68-71</a:t>
            </a:r>
            <a:endParaRPr sz="220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153" name="Google Shape;153;p28"/>
          <p:cNvSpPr txBox="1"/>
          <p:nvPr/>
        </p:nvSpPr>
        <p:spPr bwMode="auto">
          <a:xfrm>
            <a:off x="4619163" y="1667313"/>
            <a:ext cx="8878800" cy="9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" sz="5650" b="1">
                <a:solidFill>
                  <a:srgbClr val="FFFFFF"/>
                </a:solidFill>
                <a:latin typeface="Montserrat"/>
                <a:ea typeface="Montserrat"/>
                <a:cs typeface="Montserrat"/>
              </a:rPr>
              <a:t>Команда и контакты</a:t>
            </a:r>
            <a:endParaRPr sz="5650" b="1">
              <a:solidFill>
                <a:srgbClr val="FFFFFF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154" name="Google Shape;154;p28"/>
          <p:cNvSpPr txBox="1"/>
          <p:nvPr/>
        </p:nvSpPr>
        <p:spPr bwMode="auto">
          <a:xfrm>
            <a:off x="3518386" y="5294067"/>
            <a:ext cx="3755400" cy="1070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92500" lnSpcReduction="20000"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Давудова 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Дарья</a:t>
            </a:r>
            <a:endParaRPr sz="31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155" name="Google Shape;155;p28"/>
          <p:cNvSpPr txBox="1"/>
          <p:nvPr/>
        </p:nvSpPr>
        <p:spPr bwMode="auto">
          <a:xfrm>
            <a:off x="6900286" y="5294067"/>
            <a:ext cx="3755400" cy="1075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92500" lnSpcReduction="20000"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Шубина 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Алиса</a:t>
            </a:r>
            <a:endParaRPr sz="31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156" name="Google Shape;156;p28"/>
          <p:cNvSpPr txBox="1"/>
          <p:nvPr/>
        </p:nvSpPr>
        <p:spPr bwMode="auto">
          <a:xfrm>
            <a:off x="3779492" y="6370065"/>
            <a:ext cx="30084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77500" lnSpcReduction="20000"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" sz="28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Дизайнер</a:t>
            </a:r>
            <a:endParaRPr sz="28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1890"/>
              </a:spcBef>
              <a:spcAft>
                <a:spcPts val="1890"/>
              </a:spcAft>
              <a:buNone/>
              <a:defRPr/>
            </a:pP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+7 (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909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) 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555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-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23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-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74</a:t>
            </a:r>
            <a:endParaRPr sz="220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157" name="Google Shape;157;p28"/>
          <p:cNvSpPr txBox="1"/>
          <p:nvPr/>
        </p:nvSpPr>
        <p:spPr bwMode="auto">
          <a:xfrm>
            <a:off x="7068430" y="6370065"/>
            <a:ext cx="30084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77500" lnSpcReduction="20000"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" sz="28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Разработчик</a:t>
            </a:r>
            <a:endParaRPr sz="28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1890"/>
              </a:spcBef>
              <a:spcAft>
                <a:spcPts val="1890"/>
              </a:spcAft>
              <a:buNone/>
              <a:defRPr/>
            </a:pP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+7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 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(996) 920-60-04</a:t>
            </a:r>
            <a:endParaRPr sz="220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158" name="Google Shape;158;p28"/>
          <p:cNvSpPr/>
          <p:nvPr/>
        </p:nvSpPr>
        <p:spPr bwMode="auto">
          <a:xfrm>
            <a:off x="1136026" y="2618201"/>
            <a:ext cx="2256900" cy="2148000"/>
          </a:xfrm>
          <a:prstGeom prst="rect">
            <a:avLst/>
          </a:prstGeom>
          <a:solidFill>
            <a:srgbClr val="EEEEEE"/>
          </a:solidFill>
          <a:ln w="150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144000" rIns="144000" bIns="1440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200"/>
          </a:p>
        </p:txBody>
      </p:sp>
      <p:sp>
        <p:nvSpPr>
          <p:cNvPr id="159" name="Google Shape;159;p28"/>
          <p:cNvSpPr/>
          <p:nvPr/>
        </p:nvSpPr>
        <p:spPr bwMode="auto">
          <a:xfrm>
            <a:off x="4345228" y="2618201"/>
            <a:ext cx="2256900" cy="2148000"/>
          </a:xfrm>
          <a:prstGeom prst="rect">
            <a:avLst/>
          </a:prstGeom>
          <a:solidFill>
            <a:srgbClr val="EEEEEE"/>
          </a:solidFill>
          <a:ln w="150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144000" rIns="144000" bIns="1440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200"/>
          </a:p>
        </p:txBody>
      </p:sp>
      <p:sp>
        <p:nvSpPr>
          <p:cNvPr id="160" name="Google Shape;160;p28"/>
          <p:cNvSpPr/>
          <p:nvPr/>
        </p:nvSpPr>
        <p:spPr bwMode="auto">
          <a:xfrm>
            <a:off x="7554430" y="2552535"/>
            <a:ext cx="2256900" cy="2148000"/>
          </a:xfrm>
          <a:prstGeom prst="rect">
            <a:avLst/>
          </a:prstGeom>
          <a:solidFill>
            <a:srgbClr val="EEEEEE"/>
          </a:solidFill>
          <a:ln w="150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144000" rIns="144000" bIns="1440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200"/>
          </a:p>
        </p:txBody>
      </p:sp>
      <p:sp>
        <p:nvSpPr>
          <p:cNvPr id="2" name="Google Shape;160;p28">
            <a:extLst>
              <a:ext uri="{FF2B5EF4-FFF2-40B4-BE49-F238E27FC236}">
                <a16:creationId xmlns:a16="http://schemas.microsoft.com/office/drawing/2014/main" id="{945E2236-E57B-97CB-8801-34746A2494AD}"/>
              </a:ext>
            </a:extLst>
          </p:cNvPr>
          <p:cNvSpPr/>
          <p:nvPr/>
        </p:nvSpPr>
        <p:spPr bwMode="auto">
          <a:xfrm>
            <a:off x="10763632" y="2552535"/>
            <a:ext cx="2256900" cy="2148000"/>
          </a:xfrm>
          <a:prstGeom prst="rect">
            <a:avLst/>
          </a:prstGeom>
          <a:solidFill>
            <a:srgbClr val="EEEEEE"/>
          </a:solidFill>
          <a:ln w="150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144000" rIns="144000" bIns="1440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200"/>
          </a:p>
        </p:txBody>
      </p:sp>
      <p:sp>
        <p:nvSpPr>
          <p:cNvPr id="3" name="Google Shape;160;p28">
            <a:extLst>
              <a:ext uri="{FF2B5EF4-FFF2-40B4-BE49-F238E27FC236}">
                <a16:creationId xmlns:a16="http://schemas.microsoft.com/office/drawing/2014/main" id="{359DD97D-4AA7-976F-5F13-C00CDC3EDD4C}"/>
              </a:ext>
            </a:extLst>
          </p:cNvPr>
          <p:cNvSpPr/>
          <p:nvPr/>
        </p:nvSpPr>
        <p:spPr bwMode="auto">
          <a:xfrm>
            <a:off x="13972834" y="2552535"/>
            <a:ext cx="2256900" cy="2148000"/>
          </a:xfrm>
          <a:prstGeom prst="rect">
            <a:avLst/>
          </a:prstGeom>
          <a:solidFill>
            <a:srgbClr val="EEEEEE"/>
          </a:solidFill>
          <a:ln w="150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144000" rIns="144000" bIns="1440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200"/>
          </a:p>
        </p:txBody>
      </p:sp>
      <p:sp>
        <p:nvSpPr>
          <p:cNvPr id="4" name="Google Shape;155;p28">
            <a:extLst>
              <a:ext uri="{FF2B5EF4-FFF2-40B4-BE49-F238E27FC236}">
                <a16:creationId xmlns:a16="http://schemas.microsoft.com/office/drawing/2014/main" id="{06406B6F-E07F-C7AA-AD65-98DCD0C3ED91}"/>
              </a:ext>
            </a:extLst>
          </p:cNvPr>
          <p:cNvSpPr txBox="1"/>
          <p:nvPr/>
        </p:nvSpPr>
        <p:spPr bwMode="auto">
          <a:xfrm>
            <a:off x="10014382" y="5321586"/>
            <a:ext cx="3755400" cy="107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92500" lnSpcReduction="20000"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Редькина 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Софья</a:t>
            </a:r>
            <a:endParaRPr sz="31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5" name="Google Shape;155;p28">
            <a:extLst>
              <a:ext uri="{FF2B5EF4-FFF2-40B4-BE49-F238E27FC236}">
                <a16:creationId xmlns:a16="http://schemas.microsoft.com/office/drawing/2014/main" id="{E7978213-722C-FE84-DA76-D4139B49FECD}"/>
              </a:ext>
            </a:extLst>
          </p:cNvPr>
          <p:cNvSpPr txBox="1"/>
          <p:nvPr/>
        </p:nvSpPr>
        <p:spPr bwMode="auto">
          <a:xfrm>
            <a:off x="13664086" y="5321585"/>
            <a:ext cx="3755400" cy="1070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92500" lnSpcReduction="20000"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Шумилова 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1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Полина</a:t>
            </a:r>
            <a:endParaRPr sz="31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6" name="Google Shape;157;p28">
            <a:extLst>
              <a:ext uri="{FF2B5EF4-FFF2-40B4-BE49-F238E27FC236}">
                <a16:creationId xmlns:a16="http://schemas.microsoft.com/office/drawing/2014/main" id="{4C8AA349-EEA5-D80A-2053-6B3D223AAA7B}"/>
              </a:ext>
            </a:extLst>
          </p:cNvPr>
          <p:cNvSpPr txBox="1"/>
          <p:nvPr/>
        </p:nvSpPr>
        <p:spPr bwMode="auto">
          <a:xfrm>
            <a:off x="10387882" y="6323698"/>
            <a:ext cx="30084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77500" lnSpcReduction="20000"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" sz="28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Разработчик</a:t>
            </a:r>
            <a:endParaRPr sz="28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1890"/>
              </a:spcBef>
              <a:spcAft>
                <a:spcPts val="1890"/>
              </a:spcAft>
              <a:buNone/>
              <a:defRPr/>
            </a:pP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+7 (9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52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) 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257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-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75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-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47</a:t>
            </a:r>
            <a:endParaRPr sz="220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7" name="Google Shape;157;p28">
            <a:extLst>
              <a:ext uri="{FF2B5EF4-FFF2-40B4-BE49-F238E27FC236}">
                <a16:creationId xmlns:a16="http://schemas.microsoft.com/office/drawing/2014/main" id="{A72F6957-79B5-8E3E-0063-718684BCCB1E}"/>
              </a:ext>
            </a:extLst>
          </p:cNvPr>
          <p:cNvSpPr txBox="1"/>
          <p:nvPr/>
        </p:nvSpPr>
        <p:spPr bwMode="auto">
          <a:xfrm>
            <a:off x="13972834" y="6323698"/>
            <a:ext cx="30084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rmAutofit fontScale="77500" lnSpcReduction="20000"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" sz="285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Разработчик</a:t>
            </a:r>
            <a:endParaRPr sz="285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1890"/>
              </a:spcBef>
              <a:spcAft>
                <a:spcPts val="1890"/>
              </a:spcAft>
              <a:buNone/>
              <a:defRPr/>
            </a:pP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+7 (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965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) 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731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-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90</a:t>
            </a:r>
            <a:r>
              <a:rPr lang="en-US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-</a:t>
            </a:r>
            <a:r>
              <a:rPr lang="ru" sz="22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59</a:t>
            </a:r>
            <a:endParaRPr sz="2200" b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99681DE-7A5E-DAA5-603E-DB99CC733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6835" y="1521730"/>
            <a:ext cx="2829995" cy="377332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5DCACBE-7A22-E57C-CC20-893555C480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478" y="1541959"/>
            <a:ext cx="2829995" cy="3779627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7B5E1D9-785E-252E-45FA-664E6AD68A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0556" y="1933796"/>
            <a:ext cx="3147024" cy="336027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378C17B6-CD1B-6177-98D7-BE759C5DDE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93883" y="1933796"/>
            <a:ext cx="3144999" cy="338779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C54CF40-1CF1-62BD-3CFF-352E5DF28C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87067" y="1541959"/>
            <a:ext cx="2834721" cy="377962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66" name="Google Shape;166;p29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Демо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67" name="Google Shape;167;p29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/>
          <p:nvPr/>
        </p:nvSpPr>
        <p:spPr bwMode="auto">
          <a:xfrm>
            <a:off x="2975177" y="7079783"/>
            <a:ext cx="12166799" cy="15399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44000" tIns="144000" rIns="144000" bIns="14400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None/>
              <a:defRPr/>
            </a:pPr>
            <a:endParaRPr sz="2200" b="1" i="0" u="none" strike="noStrike" cap="none">
              <a:solidFill>
                <a:srgbClr val="000000"/>
              </a:solidFill>
              <a:highlight>
                <a:srgbClr val="FFFFFF"/>
              </a:highlight>
              <a:latin typeface="Manrope"/>
              <a:ea typeface="Manrope"/>
              <a:cs typeface="Manrope"/>
            </a:endParaRPr>
          </a:p>
        </p:txBody>
      </p:sp>
      <p:sp>
        <p:nvSpPr>
          <p:cNvPr id="169" name="Google Shape;169;p29"/>
          <p:cNvSpPr txBox="1"/>
          <p:nvPr/>
        </p:nvSpPr>
        <p:spPr bwMode="auto">
          <a:xfrm>
            <a:off x="4619163" y="1667313"/>
            <a:ext cx="8878800" cy="9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000" tIns="144000" rIns="144000" bIns="144000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" sz="5650" b="1">
                <a:solidFill>
                  <a:srgbClr val="FFFFFF"/>
                </a:solidFill>
                <a:latin typeface="Montserrat"/>
                <a:ea typeface="Montserrat"/>
                <a:cs typeface="Montserrat"/>
              </a:rPr>
              <a:t>Команда и контакты</a:t>
            </a:r>
            <a:endParaRPr sz="5650" b="1">
              <a:solidFill>
                <a:srgbClr val="FFFFFF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170" name="Google Shape;170;p29"/>
          <p:cNvSpPr txBox="1"/>
          <p:nvPr/>
        </p:nvSpPr>
        <p:spPr bwMode="auto">
          <a:xfrm>
            <a:off x="786600" y="3445075"/>
            <a:ext cx="16714800" cy="34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" sz="4800" i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Видео демонстрация прототипа </a:t>
            </a:r>
            <a:endParaRPr sz="4800" i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" sz="4800" i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(показать основной функционал)  </a:t>
            </a:r>
            <a:endParaRPr sz="4800" i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" sz="4800" i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Длительность скринкаста демо 15—40 сек.</a:t>
            </a:r>
            <a:endParaRPr sz="4800" i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" sz="4800" i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и Реальная демонстрация прототипа.</a:t>
            </a:r>
            <a:endParaRPr sz="4800" i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3800" b="1" dirty="0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0" name="Google Shape;100;p22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Проблема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01" name="Google Shape;101;p22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"/>
          <p:cNvSpPr txBox="1"/>
          <p:nvPr/>
        </p:nvSpPr>
        <p:spPr bwMode="auto">
          <a:xfrm>
            <a:off x="762000" y="2495550"/>
            <a:ext cx="16714800" cy="4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Сейчас у водителей есть типичная дилемма:</a:t>
            </a: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ставить низкую цену, чтобы быстрее получить </a:t>
            </a: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заказ — или повышать, чтобы заработать больше. </a:t>
            </a: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Из-за этого многие водители теряют и время, </a:t>
            </a: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и прибыль, потому что угадывают цену «на глаз».</a:t>
            </a:r>
            <a:endParaRPr lang="ru-RU" sz="3800" b="1" dirty="0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8" name="Google Shape;108;p23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Целевая аудитория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09" name="Google Shape;109;p23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3"/>
          <p:cNvSpPr txBox="1"/>
          <p:nvPr/>
        </p:nvSpPr>
        <p:spPr bwMode="auto">
          <a:xfrm>
            <a:off x="762000" y="3641850"/>
            <a:ext cx="16714800" cy="30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Водители платформы </a:t>
            </a:r>
            <a:r>
              <a:rPr lang="ru-RU" sz="4000" dirty="0" err="1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Drivee</a:t>
            </a: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, которые хотят зарабатывать больше и тратить меньше времени на ожидание заказов, а также пассажиры, которые будут удобно выбирать подходящий для себя прайс.</a:t>
            </a:r>
            <a:endParaRPr sz="4000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3800" b="1" dirty="0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6" name="Google Shape;116;p24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Использованные набора технологий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17" name="Google Shape;117;p24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4"/>
          <p:cNvSpPr txBox="1"/>
          <p:nvPr/>
        </p:nvSpPr>
        <p:spPr bwMode="auto">
          <a:xfrm>
            <a:off x="762000" y="2554941"/>
            <a:ext cx="16714800" cy="2724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Языки - </a:t>
            </a:r>
            <a:r>
              <a:rPr lang="en-US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Python;</a:t>
            </a: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Библиотеки -  </a:t>
            </a:r>
            <a:r>
              <a:rPr lang="en-US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Pandas </a:t>
            </a: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для обработки данных, </a:t>
            </a:r>
            <a:r>
              <a:rPr lang="en-US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NumPy </a:t>
            </a: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для использования математических операций, </a:t>
            </a:r>
            <a:r>
              <a:rPr lang="en-US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Matplotlib, Pillow, Seaborn </a:t>
            </a: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для работы с графиками, </a:t>
            </a:r>
            <a:r>
              <a:rPr lang="en-US" sz="4000" dirty="0" err="1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Streamlit</a:t>
            </a:r>
            <a:r>
              <a:rPr lang="en-US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 </a:t>
            </a: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для веб-интерфейса, </a:t>
            </a:r>
            <a:r>
              <a:rPr lang="en-US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Scikit-learn </a:t>
            </a: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для машинного обучения; </a:t>
            </a: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Набор инструментов - </a:t>
            </a:r>
            <a:r>
              <a:rPr lang="en-US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Visual Studio 2022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24" name="Google Shape;124;p25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Решение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25" name="Google Shape;125;p25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5"/>
          <p:cNvSpPr txBox="1"/>
          <p:nvPr/>
        </p:nvSpPr>
        <p:spPr bwMode="auto">
          <a:xfrm>
            <a:off x="762000" y="1764924"/>
            <a:ext cx="16714800" cy="705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Код представляет собой веб-приложение </a:t>
            </a: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для оптимизации цен такси с использованием </a:t>
            </a: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 err="1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Streamlit</a:t>
            </a: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 и машинного обучения.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24" name="Google Shape;124;p25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Решение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25" name="Google Shape;125;p25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5"/>
          <p:cNvSpPr txBox="1"/>
          <p:nvPr/>
        </p:nvSpPr>
        <p:spPr bwMode="auto">
          <a:xfrm>
            <a:off x="762000" y="1764924"/>
            <a:ext cx="16714800" cy="705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Функциональные возможности продукта</a:t>
            </a:r>
            <a:b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</a:b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Загрузка CSV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Автоматическая очистка и подготовка данных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Обучение модели машинного обучения без программирования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Расчёт оптимальной цены на основе введённых параметров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Отображение альтернативных цен и рисков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Аналитика данных (средняя, медианная цена, статистика успешных заказов)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Визуализация важности признаков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Работа в реальном времени (интерактивные слайдеры и графики)</a:t>
            </a:r>
          </a:p>
        </p:txBody>
      </p:sp>
    </p:spTree>
    <p:extLst>
      <p:ext uri="{BB962C8B-B14F-4D97-AF65-F5344CB8AC3E}">
        <p14:creationId xmlns:p14="http://schemas.microsoft.com/office/powerpoint/2010/main" val="1721341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24" name="Google Shape;124;p25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Решение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25" name="Google Shape;125;p25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5"/>
          <p:cNvSpPr txBox="1"/>
          <p:nvPr/>
        </p:nvSpPr>
        <p:spPr bwMode="auto">
          <a:xfrm>
            <a:off x="762000" y="1764924"/>
            <a:ext cx="16714800" cy="705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b="1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 Ожидаемые результаты</a:t>
            </a:r>
            <a:b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</a:b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Повышение точности ценообразования за счёт учёта исторических закономерностей.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Снижение количества отказов водителей или пассажиров, благодаря оценке рисков.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Рост конверсии заказов за счёт оптимального баланса между ценой и вероятностью принятия.</a:t>
            </a:r>
          </a:p>
          <a:p>
            <a:pPr marL="0" lvl="0" indent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38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* Автоматизация анализа — сокращение времени на расчёт тарифов и принятие решений.</a:t>
            </a:r>
          </a:p>
        </p:txBody>
      </p:sp>
    </p:spTree>
    <p:extLst>
      <p:ext uri="{BB962C8B-B14F-4D97-AF65-F5344CB8AC3E}">
        <p14:creationId xmlns:p14="http://schemas.microsoft.com/office/powerpoint/2010/main" val="1793870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>
            <a:alphaModFix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32" name="Google Shape;132;p26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Альтернативные подходы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33" name="Google Shape;133;p26" title="мпит лого град.png"/>
          <p:cNvPicPr/>
          <p:nvPr/>
        </p:nvPicPr>
        <p:blipFill>
          <a:blip r:embed="rId3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6"/>
          <p:cNvSpPr txBox="1"/>
          <p:nvPr/>
        </p:nvSpPr>
        <p:spPr bwMode="auto">
          <a:xfrm>
            <a:off x="786600" y="3641850"/>
            <a:ext cx="16714800" cy="30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ru-RU" sz="4000" dirty="0">
                <a:solidFill>
                  <a:srgbClr val="5D39F5"/>
                </a:solidFill>
                <a:latin typeface="Manrope"/>
                <a:ea typeface="Manrope"/>
                <a:cs typeface="Manrope"/>
              </a:rPr>
              <a:t>Яндекс такси с его алгоритмом ценообразования, но без возможности выбора цены непосредственно пассажиром и такси Максим, где можно "ускорить" водителя за дополнительную плату которую выбирает сам пассажир.</a:t>
            </a: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4000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4000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4000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3800" b="1" dirty="0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/>
        </p:nvSpPr>
        <p:spPr bwMode="auto">
          <a:xfrm>
            <a:off x="3891886" y="9117209"/>
            <a:ext cx="10617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/>
            </a:pPr>
            <a:endParaRPr sz="4000" b="1" i="0" u="none" strike="noStrike" cap="none">
              <a:solidFill>
                <a:srgbClr val="FF0000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40" name="Google Shape;140;p27"/>
          <p:cNvSpPr/>
          <p:nvPr/>
        </p:nvSpPr>
        <p:spPr bwMode="auto">
          <a:xfrm>
            <a:off x="762000" y="571500"/>
            <a:ext cx="14265900" cy="9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r>
              <a:rPr lang="ru" sz="4600" b="1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Схема работы прототипа</a:t>
            </a: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  <a:p>
            <a:pPr marL="0" marR="0" lv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550"/>
              <a:buFont typeface="Inter SemiBold"/>
              <a:buNone/>
              <a:defRPr/>
            </a:pPr>
            <a:endParaRPr sz="4600" b="1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141" name="Google Shape;141;p27" title="мпит лого град.png"/>
          <p:cNvPicPr/>
          <p:nvPr/>
        </p:nvPicPr>
        <p:blipFill>
          <a:blip r:embed="rId2">
            <a:alphaModFix/>
          </a:blip>
          <a:srcRect t="-773" b="-9721"/>
          <a:stretch/>
        </p:blipFill>
        <p:spPr bwMode="auto">
          <a:xfrm>
            <a:off x="15621000" y="571503"/>
            <a:ext cx="20955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7"/>
          <p:cNvSpPr txBox="1"/>
          <p:nvPr/>
        </p:nvSpPr>
        <p:spPr bwMode="auto">
          <a:xfrm>
            <a:off x="786600" y="3641850"/>
            <a:ext cx="16714800" cy="30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4000" i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4000" i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4000" i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4000" i="1" dirty="0">
              <a:solidFill>
                <a:srgbClr val="5D39F5"/>
              </a:solidFill>
              <a:latin typeface="Manrope"/>
              <a:ea typeface="Manrope"/>
              <a:cs typeface="Manrope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endParaRPr sz="3800" b="1" dirty="0">
              <a:solidFill>
                <a:schemeClr val="dk1"/>
              </a:solidFill>
              <a:latin typeface="Manrope"/>
              <a:ea typeface="Manrope"/>
              <a:cs typeface="Manrope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7AF559-8ABA-56AA-07E1-F7FC64FD7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714" y="2010166"/>
            <a:ext cx="14628571" cy="62666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</TotalTime>
  <Words>381</Words>
  <Application>Microsoft Office PowerPoint</Application>
  <DocSecurity>0</DocSecurity>
  <PresentationFormat>Произвольный</PresentationFormat>
  <Paragraphs>67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Manrope</vt:lpstr>
      <vt:lpstr>Montserrat</vt:lpstr>
      <vt:lpstr>Open Sans SemiBold</vt:lpstr>
      <vt:lpstr>Arial</vt:lpstr>
      <vt:lpstr>Inter SemiBold</vt:lpstr>
      <vt:lpstr>Lucida Calligraphy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Софья</dc:creator>
  <cp:keywords/>
  <dc:description/>
  <cp:lastModifiedBy>Алиса Шубина</cp:lastModifiedBy>
  <cp:revision>20</cp:revision>
  <dcterms:modified xsi:type="dcterms:W3CDTF">2025-10-18T22:48:55Z</dcterms:modified>
  <cp:category/>
  <dc:identifier/>
  <cp:contentStatus/>
  <dc:language/>
  <cp:version/>
</cp:coreProperties>
</file>